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7.png" ContentType="image/png"/>
  <Override PartName="/ppt/media/image6.png" ContentType="image/pn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2.png" ContentType="image/pn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7" r:id="rId18"/>
    <p:sldMasterId id="2147483689" r:id="rId19"/>
    <p:sldMasterId id="2147483691" r:id="rId20"/>
    <p:sldMasterId id="2147483693" r:id="rId21"/>
    <p:sldMasterId id="2147483695" r:id="rId22"/>
    <p:sldMasterId id="2147483697" r:id="rId23"/>
    <p:sldMasterId id="2147483699" r:id="rId24"/>
    <p:sldMasterId id="2147483701" r:id="rId25"/>
    <p:sldMasterId id="2147483703" r:id="rId26"/>
    <p:sldMasterId id="2147483705" r:id="rId27"/>
    <p:sldMasterId id="2147483707" r:id="rId28"/>
    <p:sldMasterId id="2147483709" r:id="rId29"/>
    <p:sldMasterId id="2147483711" r:id="rId30"/>
    <p:sldMasterId id="2147483713" r:id="rId31"/>
    <p:sldMasterId id="2147483715" r:id="rId32"/>
    <p:sldMasterId id="2147483717" r:id="rId33"/>
    <p:sldMasterId id="2147483719" r:id="rId34"/>
    <p:sldMasterId id="2147483721" r:id="rId35"/>
    <p:sldMasterId id="2147483723" r:id="rId36"/>
    <p:sldMasterId id="2147483725" r:id="rId37"/>
    <p:sldMasterId id="2147483727" r:id="rId38"/>
    <p:sldMasterId id="2147483729" r:id="rId39"/>
    <p:sldMasterId id="2147483731" r:id="rId40"/>
    <p:sldMasterId id="2147483733" r:id="rId41"/>
    <p:sldMasterId id="2147483735" r:id="rId42"/>
    <p:sldMasterId id="2147483737" r:id="rId43"/>
    <p:sldMasterId id="2147483739" r:id="rId44"/>
    <p:sldMasterId id="2147483741" r:id="rId45"/>
    <p:sldMasterId id="2147483743" r:id="rId46"/>
    <p:sldMasterId id="2147483745" r:id="rId47"/>
    <p:sldMasterId id="2147483747" r:id="rId48"/>
    <p:sldMasterId id="2147483749" r:id="rId49"/>
    <p:sldMasterId id="2147483751" r:id="rId50"/>
    <p:sldMasterId id="2147483753" r:id="rId5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295" r:id="rId91"/>
    <p:sldId id="296" r:id="rId92"/>
    <p:sldId id="297" r:id="rId93"/>
    <p:sldId id="298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306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314" r:id="rId110"/>
    <p:sldId id="315" r:id="rId111"/>
    <p:sldId id="316" r:id="rId112"/>
    <p:sldId id="317" r:id="rId113"/>
    <p:sldId id="318" r:id="rId114"/>
    <p:sldId id="319" r:id="rId115"/>
    <p:sldId id="320" r:id="rId116"/>
    <p:sldId id="321" r:id="rId117"/>
    <p:sldId id="322" r:id="rId118"/>
    <p:sldId id="323" r:id="rId119"/>
    <p:sldId id="324" r:id="rId120"/>
    <p:sldId id="325" r:id="rId121"/>
    <p:sldId id="326" r:id="rId122"/>
    <p:sldId id="327" r:id="rId123"/>
    <p:sldId id="328" r:id="rId124"/>
    <p:sldId id="329" r:id="rId1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" Target="slides/slide1.xml"/><Relationship Id="rId53" Type="http://schemas.openxmlformats.org/officeDocument/2006/relationships/slide" Target="slides/slide2.xml"/><Relationship Id="rId54" Type="http://schemas.openxmlformats.org/officeDocument/2006/relationships/slide" Target="slides/slide3.xml"/><Relationship Id="rId55" Type="http://schemas.openxmlformats.org/officeDocument/2006/relationships/slide" Target="slides/slide4.xml"/><Relationship Id="rId56" Type="http://schemas.openxmlformats.org/officeDocument/2006/relationships/slide" Target="slides/slide5.xml"/><Relationship Id="rId57" Type="http://schemas.openxmlformats.org/officeDocument/2006/relationships/slide" Target="slides/slide6.xml"/><Relationship Id="rId58" Type="http://schemas.openxmlformats.org/officeDocument/2006/relationships/slide" Target="slides/slide7.xml"/><Relationship Id="rId59" Type="http://schemas.openxmlformats.org/officeDocument/2006/relationships/slide" Target="slides/slide8.xml"/><Relationship Id="rId60" Type="http://schemas.openxmlformats.org/officeDocument/2006/relationships/slide" Target="slides/slide9.xml"/><Relationship Id="rId61" Type="http://schemas.openxmlformats.org/officeDocument/2006/relationships/slide" Target="slides/slide10.xml"/><Relationship Id="rId62" Type="http://schemas.openxmlformats.org/officeDocument/2006/relationships/slide" Target="slides/slide11.xml"/><Relationship Id="rId63" Type="http://schemas.openxmlformats.org/officeDocument/2006/relationships/slide" Target="slides/slide12.xml"/><Relationship Id="rId64" Type="http://schemas.openxmlformats.org/officeDocument/2006/relationships/slide" Target="slides/slide13.xml"/><Relationship Id="rId65" Type="http://schemas.openxmlformats.org/officeDocument/2006/relationships/slide" Target="slides/slide14.xml"/><Relationship Id="rId66" Type="http://schemas.openxmlformats.org/officeDocument/2006/relationships/slide" Target="slides/slide15.xml"/><Relationship Id="rId67" Type="http://schemas.openxmlformats.org/officeDocument/2006/relationships/slide" Target="slides/slide16.xml"/><Relationship Id="rId68" Type="http://schemas.openxmlformats.org/officeDocument/2006/relationships/slide" Target="slides/slide17.xml"/><Relationship Id="rId69" Type="http://schemas.openxmlformats.org/officeDocument/2006/relationships/slide" Target="slides/slide18.xml"/><Relationship Id="rId70" Type="http://schemas.openxmlformats.org/officeDocument/2006/relationships/slide" Target="slides/slide19.xml"/><Relationship Id="rId71" Type="http://schemas.openxmlformats.org/officeDocument/2006/relationships/slide" Target="slides/slide20.xml"/><Relationship Id="rId72" Type="http://schemas.openxmlformats.org/officeDocument/2006/relationships/slide" Target="slides/slide21.xml"/><Relationship Id="rId73" Type="http://schemas.openxmlformats.org/officeDocument/2006/relationships/slide" Target="slides/slide22.xml"/><Relationship Id="rId74" Type="http://schemas.openxmlformats.org/officeDocument/2006/relationships/slide" Target="slides/slide23.xml"/><Relationship Id="rId75" Type="http://schemas.openxmlformats.org/officeDocument/2006/relationships/slide" Target="slides/slide24.xml"/><Relationship Id="rId76" Type="http://schemas.openxmlformats.org/officeDocument/2006/relationships/slide" Target="slides/slide25.xml"/><Relationship Id="rId77" Type="http://schemas.openxmlformats.org/officeDocument/2006/relationships/slide" Target="slides/slide26.xml"/><Relationship Id="rId78" Type="http://schemas.openxmlformats.org/officeDocument/2006/relationships/slide" Target="slides/slide27.xml"/><Relationship Id="rId79" Type="http://schemas.openxmlformats.org/officeDocument/2006/relationships/slide" Target="slides/slide28.xml"/><Relationship Id="rId80" Type="http://schemas.openxmlformats.org/officeDocument/2006/relationships/slide" Target="slides/slide29.xml"/><Relationship Id="rId81" Type="http://schemas.openxmlformats.org/officeDocument/2006/relationships/slide" Target="slides/slide30.xml"/><Relationship Id="rId82" Type="http://schemas.openxmlformats.org/officeDocument/2006/relationships/slide" Target="slides/slide31.xml"/><Relationship Id="rId83" Type="http://schemas.openxmlformats.org/officeDocument/2006/relationships/slide" Target="slides/slide32.xml"/><Relationship Id="rId84" Type="http://schemas.openxmlformats.org/officeDocument/2006/relationships/slide" Target="slides/slide33.xml"/><Relationship Id="rId85" Type="http://schemas.openxmlformats.org/officeDocument/2006/relationships/slide" Target="slides/slide34.xml"/><Relationship Id="rId86" Type="http://schemas.openxmlformats.org/officeDocument/2006/relationships/slide" Target="slides/slide35.xml"/><Relationship Id="rId87" Type="http://schemas.openxmlformats.org/officeDocument/2006/relationships/slide" Target="slides/slide36.xml"/><Relationship Id="rId88" Type="http://schemas.openxmlformats.org/officeDocument/2006/relationships/slide" Target="slides/slide37.xml"/><Relationship Id="rId89" Type="http://schemas.openxmlformats.org/officeDocument/2006/relationships/slide" Target="slides/slide38.xml"/><Relationship Id="rId90" Type="http://schemas.openxmlformats.org/officeDocument/2006/relationships/slide" Target="slides/slide39.xml"/><Relationship Id="rId91" Type="http://schemas.openxmlformats.org/officeDocument/2006/relationships/slide" Target="slides/slide40.xml"/><Relationship Id="rId92" Type="http://schemas.openxmlformats.org/officeDocument/2006/relationships/slide" Target="slides/slide41.xml"/><Relationship Id="rId93" Type="http://schemas.openxmlformats.org/officeDocument/2006/relationships/slide" Target="slides/slide42.xml"/><Relationship Id="rId94" Type="http://schemas.openxmlformats.org/officeDocument/2006/relationships/slide" Target="slides/slide43.xml"/><Relationship Id="rId95" Type="http://schemas.openxmlformats.org/officeDocument/2006/relationships/slide" Target="slides/slide44.xml"/><Relationship Id="rId96" Type="http://schemas.openxmlformats.org/officeDocument/2006/relationships/slide" Target="slides/slide45.xml"/><Relationship Id="rId97" Type="http://schemas.openxmlformats.org/officeDocument/2006/relationships/slide" Target="slides/slide46.xml"/><Relationship Id="rId98" Type="http://schemas.openxmlformats.org/officeDocument/2006/relationships/slide" Target="slides/slide47.xml"/><Relationship Id="rId99" Type="http://schemas.openxmlformats.org/officeDocument/2006/relationships/slide" Target="slides/slide48.xml"/><Relationship Id="rId100" Type="http://schemas.openxmlformats.org/officeDocument/2006/relationships/slide" Target="slides/slide49.xml"/><Relationship Id="rId101" Type="http://schemas.openxmlformats.org/officeDocument/2006/relationships/slide" Target="slides/slide50.xml"/><Relationship Id="rId102" Type="http://schemas.openxmlformats.org/officeDocument/2006/relationships/slide" Target="slides/slide51.xml"/><Relationship Id="rId103" Type="http://schemas.openxmlformats.org/officeDocument/2006/relationships/slide" Target="slides/slide52.xml"/><Relationship Id="rId104" Type="http://schemas.openxmlformats.org/officeDocument/2006/relationships/slide" Target="slides/slide53.xml"/><Relationship Id="rId105" Type="http://schemas.openxmlformats.org/officeDocument/2006/relationships/slide" Target="slides/slide54.xml"/><Relationship Id="rId106" Type="http://schemas.openxmlformats.org/officeDocument/2006/relationships/slide" Target="slides/slide55.xml"/><Relationship Id="rId107" Type="http://schemas.openxmlformats.org/officeDocument/2006/relationships/slide" Target="slides/slide56.xml"/><Relationship Id="rId108" Type="http://schemas.openxmlformats.org/officeDocument/2006/relationships/slide" Target="slides/slide57.xml"/><Relationship Id="rId109" Type="http://schemas.openxmlformats.org/officeDocument/2006/relationships/slide" Target="slides/slide58.xml"/><Relationship Id="rId110" Type="http://schemas.openxmlformats.org/officeDocument/2006/relationships/slide" Target="slides/slide59.xml"/><Relationship Id="rId111" Type="http://schemas.openxmlformats.org/officeDocument/2006/relationships/slide" Target="slides/slide60.xml"/><Relationship Id="rId112" Type="http://schemas.openxmlformats.org/officeDocument/2006/relationships/slide" Target="slides/slide61.xml"/><Relationship Id="rId113" Type="http://schemas.openxmlformats.org/officeDocument/2006/relationships/slide" Target="slides/slide62.xml"/><Relationship Id="rId114" Type="http://schemas.openxmlformats.org/officeDocument/2006/relationships/slide" Target="slides/slide63.xml"/><Relationship Id="rId115" Type="http://schemas.openxmlformats.org/officeDocument/2006/relationships/slide" Target="slides/slide64.xml"/><Relationship Id="rId116" Type="http://schemas.openxmlformats.org/officeDocument/2006/relationships/slide" Target="slides/slide65.xml"/><Relationship Id="rId117" Type="http://schemas.openxmlformats.org/officeDocument/2006/relationships/slide" Target="slides/slide66.xml"/><Relationship Id="rId118" Type="http://schemas.openxmlformats.org/officeDocument/2006/relationships/slide" Target="slides/slide67.xml"/><Relationship Id="rId119" Type="http://schemas.openxmlformats.org/officeDocument/2006/relationships/slide" Target="slides/slide68.xml"/><Relationship Id="rId120" Type="http://schemas.openxmlformats.org/officeDocument/2006/relationships/slide" Target="slides/slide69.xml"/><Relationship Id="rId121" Type="http://schemas.openxmlformats.org/officeDocument/2006/relationships/slide" Target="slides/slide70.xml"/><Relationship Id="rId122" Type="http://schemas.openxmlformats.org/officeDocument/2006/relationships/slide" Target="slides/slide71.xml"/><Relationship Id="rId123" Type="http://schemas.openxmlformats.org/officeDocument/2006/relationships/slide" Target="slides/slide72.xml"/><Relationship Id="rId124" Type="http://schemas.openxmlformats.org/officeDocument/2006/relationships/slide" Target="slides/slide73.xml"/><Relationship Id="rId125" Type="http://schemas.openxmlformats.org/officeDocument/2006/relationships/slide" Target="slides/slide74.xml"/><Relationship Id="rId1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864E81-C7C9-4759-A5EE-03029AD1A8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16B7162-3DB8-4989-8A04-E0CDBCB962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B9BF7F3-3AB2-4BFB-988D-B2ACAEB76D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164444A8-F458-4DDA-BDFD-733687E9CF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C4D8A73-8B91-4162-A4E4-D52665629F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9545628-E26E-471A-9E46-D893E98BD1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223A4C0C-40B3-42A1-8ADA-08BFCAD98F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A03977F-359A-4112-A799-F246F02B77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83242F6E-B37C-4B36-80BA-C2667B9E0E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F8CF9F30-7011-4222-B58E-7AE6E75F12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2F730704-483B-4D1F-82E4-3BFF05A2FA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DF4F05-EF25-4974-A14F-3BB8CB33E2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B297D657-A437-4943-A6CB-EF7772D880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A9EA489-58AB-4CDE-B55E-4C3EC8BE99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1F6B95B1-B22E-4FB9-9049-D47AE65F77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047A81E-106F-4D83-ACC8-DD1CD59A5C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E8608544-311C-44F1-8F0B-6D4B676878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C23C80BD-CD73-4F9A-B177-A000A61709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498CB1A7-5565-4463-A4C0-E96D3E3727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A76183F6-96FC-478E-9E65-FC6774EACB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64D05551-391C-4EE2-A6B3-E69A01AD2E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8440A759-381C-443F-B971-1CDCF20C0B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F44835-7A0C-4E73-A99C-03123AC390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D9326C8D-7C96-4AF2-BC3F-E86CDD7A29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A0D54BF3-F185-4B84-85DC-CD47814DA3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E39EA14-73B1-43DB-8686-00150C2BA4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4612F1A1-5B23-44F1-BEA2-C37CD4A622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6998D967-B1C5-4CEA-BC51-73BDBF5BFA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AB7E1517-661B-4E4C-A62F-1A751E24B7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29D83397-3D7C-4CF5-B78E-04E8AFDCBA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A6E0BF89-DC91-4F11-8C7E-4CC0BF064D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0638B042-FBDB-4656-BB7D-2479133431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2FC6CF46-5756-4F4D-BC75-A60EDD8F81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24E40E6-C3B1-478B-AA31-3A8C309D92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690871BB-52F1-41B9-A6BE-BE58BD3AAC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E08CAD9F-FCE9-4EFC-B329-37E44B14BD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D3AD0AA0-750D-4332-B68D-46957690EB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AD64BDB6-CF96-4255-8860-6DA1EAED0A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828EB6D7-18AB-4474-AB17-5A8CFD33D7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92742138-70D5-47C9-8A3E-B864E6E5D5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8A6E7CF7-7A75-4B02-9811-A9C470B6A9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C157F0E2-B74A-4455-B59F-EC92638A08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5409F761-6A75-431C-9E22-15719E7CC2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0F6B8F1E-16A6-48E9-9686-28F64817A5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FE1CAD-D643-45EA-A6AA-2B200B6BF0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CF332989-1D21-4AD5-BDF9-9FCC61F01C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9122CDEB-8F6E-4A93-9A16-041E7D8911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A8656413-9A1E-4BAB-9B3F-B123175E84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0B15E603-31AA-4355-BB5B-8D5EB89FB2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623252F2-FFBF-47CA-A692-8AF34A0804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168EC794-F41B-402B-9CCF-EB60E66183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AD71C5F0-5B7E-4E41-A5D7-C943F940AD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p>
            <a:fld id="{9E66882F-B9C2-4713-9535-17A0520F96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640A909-EBA7-403C-B1B8-627AF3448A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20AC5AF-E573-4074-876F-F97D7E2AAB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D019336-E356-4007-A51F-C6A616A51F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25480" y="1825560"/>
            <a:ext cx="51303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52C3E76-F80A-4E02-97CA-E79232A92B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NZ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5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7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8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9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30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31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32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3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5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7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8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9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40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41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42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43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45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7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8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9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50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51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52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53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54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55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56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2DA1974-88C6-40EC-A0D9-0AB4BDBBB002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3E221B-5CBD-499A-9EFE-1AB59612A4A1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C6E49A-1E0A-49E4-BF47-70F40055CA6B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FF6E50-DF80-448F-BDF3-08C00D5EF5CA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A00836-E4BF-4F59-A894-18ED1B5F36AD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FAAED6-DEB1-48AC-A2BC-F4599E32B617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1B5990-5A82-4125-AF55-9044CABC8A12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629011-5319-4DF9-8B14-7C7E5CA9E302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11DC4B-731D-4135-BE42-2958300F44A9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E65F047-1262-48D6-8DB2-84CD88DE10EB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F94F15-F070-4143-A8FC-11326DA356EB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517A66-BB00-4070-AE9C-8064A38484B4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AC2F45-0F4C-440C-83EB-DDF8D270331A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042E4D-B858-4632-BF05-7954FE96CA41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76906D-AA7B-4B09-A2DC-B707B37EC235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AA9036-68B5-4586-ACDF-E60D69CEF596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175DDD-C15F-41D1-BC4A-75A4D177399B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4EA6F9-4518-4C7D-AC5C-EAC647944E35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A75D8C-6EF4-4CB3-907C-BD6828F066C7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4DFBE5-F78B-48E1-9EDF-826630A461E8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8711CF-63AE-44DE-ABE7-A15CED5A8AAA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36F57B-A283-448F-8AE2-7405EF875148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BEE852-F1AD-44EC-86A0-567CD1A1CA06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BC05AD-318F-4938-82AA-20104D23F4A8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6E9317-7E69-4C46-B3F2-91D29E0DD416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7B6B67-95BF-4A2C-B047-5AFA510D3823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5B11DD-0A45-48DF-A75F-C85DF9458F4C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EA7763-ACB7-4906-BF5C-ADBF21646C41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F154EB-4DFB-4E6B-91A5-E638EF7C8F6A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403E2E-C218-4268-BB1F-DCA2FBA8E930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34A790-CFA6-4E7F-9CE9-E2E44D30A5F0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1414A2-E5A0-4AE8-8D7C-D3D4301C80C1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927360-D1F8-4F1B-8187-491302C3FA28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3453CF-AA46-4AE1-A48C-39C1CBA081B4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FC7460-CDA7-4F27-BED1-3919163C11A0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48F1ED-C63D-4A45-AD90-5A2889855A10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2BEE8B-4417-4810-85B6-CCCF75BC2F0E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3190E1-F62A-4506-AD49-DED03AA61873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057A25-53DB-49AD-94B1-24C6602FEF8B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ftr" idx="13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sldNum" idx="13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240E05-46D7-44B1-BD7B-6F8A45D07663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dt" idx="13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ftr" idx="13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 idx="13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8CBCBE-0019-4D39-84AE-23BAA450FA39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dt" idx="13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ftr" idx="13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4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29A4A4-955D-4177-9E54-301645AF61BE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 idx="14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ftr" idx="14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Num" idx="14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92FD0A-202A-4837-9824-5D34F3927399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dt" idx="14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ftr" idx="14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14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C0BB88-5148-4EC9-8965-8F32B2AF91DE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 idx="14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7D1702-7D9B-446F-B673-7BDD7FFBC921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ftr" idx="14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ldNum" idx="14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9F7DA3-E777-4831-AA48-42C67CB3BF49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dt" idx="15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08170C-4303-4A3E-919B-C943CC924D9F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90A13A-6DBD-4AA4-A918-467BEFBBC0E7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6CA7ECA-8299-44B9-A3D0-FB595531E25D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480" y="1825560"/>
            <a:ext cx="513000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41B2B6-4D8E-4F62-A951-B9D4D93538B4}" type="slidenum">
              <a:rPr b="0" lang="it-IT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NZ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N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NZ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N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slideLayout" Target="../slideLayouts/slideLayout1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8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8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8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8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8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8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8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8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8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8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8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8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8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523880" y="-50400"/>
            <a:ext cx="9141480" cy="220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it-IT" sz="6000" strike="noStrike" u="none">
                <a:solidFill>
                  <a:schemeClr val="dk1"/>
                </a:solidFill>
                <a:uFillTx/>
                <a:latin typeface="Aptos Display"/>
              </a:rPr>
              <a:t>Critical Thinking</a:t>
            </a:r>
            <a:endParaRPr b="0" lang="en-NZ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1523880" y="2159280"/>
            <a:ext cx="9141480" cy="322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trike="noStrike" u="none">
                <a:solidFill>
                  <a:schemeClr val="dk1"/>
                </a:solidFill>
                <a:uFillTx/>
                <a:latin typeface="Aptos"/>
              </a:rPr>
              <a:t>Lecture 1 Part II: Introduction to decisions</a:t>
            </a:r>
            <a:endParaRPr b="0" lang="en-NZ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trike="noStrike" u="none">
                <a:solidFill>
                  <a:schemeClr val="dk1"/>
                </a:solidFill>
                <a:uFillTx/>
                <a:latin typeface="Aptos"/>
              </a:rPr>
              <a:t>Alessandro Demichelis</a:t>
            </a:r>
            <a:endParaRPr b="0" lang="en-NZ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Department of Mathematics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it-IT" sz="2000" strike="noStrike" u="none">
                <a:solidFill>
                  <a:schemeClr val="dk1"/>
                </a:solidFill>
                <a:uFillTx/>
                <a:latin typeface="Aptos"/>
              </a:rPr>
              <a:t>AY 2024-25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School of Industrial and Information Engineering</a:t>
            </a:r>
            <a:endParaRPr b="0" lang="en-NZ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1"/>
          <a:stretch/>
        </p:blipFill>
        <p:spPr>
          <a:xfrm>
            <a:off x="5315400" y="5573880"/>
            <a:ext cx="1558800" cy="114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7A79AC-D626-48D1-AF5C-19E001DE8A6A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 little bone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8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PlaceHolder 2"/>
          <p:cNvSpPr>
            <a:spLocks noGrp="1"/>
          </p:cNvSpPr>
          <p:nvPr>
            <p:ph type="sldNum" idx="15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65C579-28A0-4258-B41F-E3538C2A15E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4140000" y="1949400"/>
            <a:ext cx="4740120" cy="434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 little bone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2" name="Picture 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3" name="PlaceHolder 2"/>
          <p:cNvSpPr>
            <a:spLocks noGrp="1"/>
          </p:cNvSpPr>
          <p:nvPr>
            <p:ph type="sldNum" idx="16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B521EA-0756-4722-BF8F-64F86204491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298080" y="1689840"/>
            <a:ext cx="4740120" cy="434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5940000" y="1620000"/>
            <a:ext cx="5758200" cy="461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PlaceHolder 2"/>
          <p:cNvSpPr>
            <a:spLocks noGrp="1"/>
          </p:cNvSpPr>
          <p:nvPr>
            <p:ph type="sldNum" idx="16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0A26E4-5B32-40C4-9920-788DF5866557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445360" y="-20160"/>
            <a:ext cx="6433560" cy="343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360000" y="-17640"/>
            <a:ext cx="4796280" cy="38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0" y="2983680"/>
            <a:ext cx="5218200" cy="387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5"/>
          <a:stretch/>
        </p:blipFill>
        <p:spPr>
          <a:xfrm>
            <a:off x="5940000" y="3101760"/>
            <a:ext cx="5578200" cy="375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320000" y="27000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4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5" name="PlaceHolder 2"/>
          <p:cNvSpPr>
            <a:spLocks noGrp="1"/>
          </p:cNvSpPr>
          <p:nvPr>
            <p:ph type="sldNum" idx="16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38235A-1AB3-4750-9AFE-B4BF18D75E1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8" name="Picture 5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9" name="PlaceHolder 3"/>
          <p:cNvSpPr>
            <a:spLocks noGrp="1"/>
          </p:cNvSpPr>
          <p:nvPr>
            <p:ph type="sldNum" idx="16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6C66DC-3DBF-4C63-8898-34F10F06757A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14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do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2" name="Picture 4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PlaceHolder 3"/>
          <p:cNvSpPr>
            <a:spLocks noGrp="1"/>
          </p:cNvSpPr>
          <p:nvPr>
            <p:ph type="sldNum" idx="16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3FEAB9-B232-471D-9B05-B44810AF2ED8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do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Implementation of strategy: what we actually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6" name="Picture 4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7" name="PlaceHolder 3"/>
          <p:cNvSpPr>
            <a:spLocks noGrp="1"/>
          </p:cNvSpPr>
          <p:nvPr>
            <p:ph type="sldNum" idx="16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0FD97D-02AA-4A9E-A0FD-2D6F4EA5B188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16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 what we </a:t>
            </a:r>
            <a:r>
              <a:rPr b="1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Implementation of strategy: what we actually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0" name="Picture 1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1" name="PlaceHolder 3"/>
          <p:cNvSpPr>
            <a:spLocks noGrp="1"/>
          </p:cNvSpPr>
          <p:nvPr>
            <p:ph type="sldNum" idx="16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1A58DA-B5D5-4130-8D56-330B188978A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17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 flipH="1">
            <a:off x="6300000" y="3060000"/>
            <a:ext cx="3060000" cy="18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2020680" y="5040000"/>
            <a:ext cx="84175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NZ" sz="4200" strike="noStrike" u="none">
                <a:solidFill>
                  <a:srgbClr val="000000"/>
                </a:solidFill>
                <a:uFillTx/>
                <a:latin typeface="Arial"/>
              </a:rPr>
              <a:t>NORMATIVE DECISION THEORY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PlaceHolder 28"/>
          <p:cNvSpPr/>
          <p:nvPr/>
        </p:nvSpPr>
        <p:spPr>
          <a:xfrm>
            <a:off x="695520" y="2035080"/>
            <a:ext cx="11182680" cy="31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 what we </a:t>
            </a:r>
            <a:r>
              <a:rPr b="1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Implementation of strategy: what we actually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do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Implementation of strategy: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what we actually </a:t>
            </a:r>
            <a:r>
              <a:rPr b="1" i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7" name="Picture 1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PlaceHolder 3"/>
          <p:cNvSpPr>
            <a:spLocks noGrp="1"/>
          </p:cNvSpPr>
          <p:nvPr>
            <p:ph type="sldNum" idx="16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E08A38-874B-4875-896F-1CF96AD2781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9" name=""/>
          <p:cNvSpPr/>
          <p:nvPr/>
        </p:nvSpPr>
        <p:spPr>
          <a:xfrm>
            <a:off x="2021040" y="5040000"/>
            <a:ext cx="88131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NZ" sz="4200" strike="noStrike" u="none">
                <a:solidFill>
                  <a:srgbClr val="000000"/>
                </a:solidFill>
                <a:uFillTx/>
                <a:latin typeface="Arial"/>
              </a:rPr>
              <a:t>DESCRIPTIVE DECISION THEORY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 flipH="1">
            <a:off x="5760000" y="3960000"/>
            <a:ext cx="198000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140000" y="-450000"/>
            <a:ext cx="53964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How to win?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winning conditions (objective): what we </a:t>
            </a:r>
            <a:r>
              <a:rPr b="0" i="1" lang="it-IT" sz="2800" strike="noStrike" u="none">
                <a:solidFill>
                  <a:schemeClr val="dk1"/>
                </a:solidFill>
                <a:uFillTx/>
                <a:latin typeface="Aptos"/>
              </a:rPr>
              <a:t>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Identification of best path (strategy):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what we </a:t>
            </a:r>
            <a:r>
              <a:rPr b="1" i="1" lang="it-IT" sz="2800" strike="noStrike" u="none">
                <a:solidFill>
                  <a:schemeClr val="dk1"/>
                </a:solidFill>
                <a:uFillTx/>
                <a:latin typeface="Aptos"/>
              </a:rPr>
              <a:t>should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 to get what we want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Implementation of strategy: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what we actually </a:t>
            </a:r>
            <a:r>
              <a:rPr b="1" i="1" lang="it-IT" sz="2800" strike="noStrike" u="none">
                <a:solidFill>
                  <a:schemeClr val="dk1"/>
                </a:solidFill>
                <a:uFillTx/>
                <a:latin typeface="Aptos"/>
              </a:rPr>
              <a:t>do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4" name="Picture 20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5" name="PlaceHolder 3"/>
          <p:cNvSpPr>
            <a:spLocks noGrp="1"/>
          </p:cNvSpPr>
          <p:nvPr>
            <p:ph type="sldNum" idx="16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A11E3C-A778-4E27-9E80-CB76B6B516E3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19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2021040" y="5040000"/>
            <a:ext cx="77443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NZ" sz="4200" strike="noStrike" u="none">
                <a:solidFill>
                  <a:srgbClr val="000000"/>
                </a:solidFill>
                <a:uFillTx/>
                <a:latin typeface="Arial"/>
              </a:rPr>
              <a:t>WHAT IS MORE IMPORTANT?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 flipH="1">
            <a:off x="5760000" y="3960000"/>
            <a:ext cx="198000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140000" y="-450000"/>
            <a:ext cx="53964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 flipH="1">
            <a:off x="5220000" y="3060000"/>
            <a:ext cx="3780000" cy="19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Who am I?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727092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From Philosophy to Cognitive Science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(Social) knowledge, behaviours, and decisions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Mostly on medical and pharmaceutical settings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IMT School for Advanced Studies Lucca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2" name="PlaceHolder 3"/>
          <p:cNvSpPr>
            <a:spLocks noGrp="1"/>
          </p:cNvSpPr>
          <p:nvPr>
            <p:ph type="sldNum" idx="15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216E87F-F2C0-4D48-B74E-A62FE64531C6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8983440" y="0"/>
            <a:ext cx="3206520" cy="323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2340000" y="27000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What is more important?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1" name="Picture 5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" name="PlaceHolder 2"/>
          <p:cNvSpPr>
            <a:spLocks noGrp="1"/>
          </p:cNvSpPr>
          <p:nvPr>
            <p:ph type="sldNum" idx="16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EFD6B1-B4D3-47C4-A318-0A3BD2B8D673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19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Normative and Descriptive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Theory vs. Practice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5" name="Picture 15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PlaceHolder 3"/>
          <p:cNvSpPr>
            <a:spLocks noGrp="1"/>
          </p:cNvSpPr>
          <p:nvPr>
            <p:ph type="sldNum" idx="17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58C622-DA17-4DED-AB49-D53ADF7DD52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21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Normative and Descriptive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Theory vs. Practice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Theoretical vs. Empirical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9" name="Picture 1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PlaceHolder 3"/>
          <p:cNvSpPr>
            <a:spLocks noGrp="1"/>
          </p:cNvSpPr>
          <p:nvPr>
            <p:ph type="sldNum" idx="17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E1E36F-575D-4A55-B7DE-58F8A82537FA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Normative and Descriptive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Theory vs. Practice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Theoretical vs. Empirical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Norms as laws, norms as guidelines, norms as horizon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3" name="Picture 1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PlaceHolder 3"/>
          <p:cNvSpPr>
            <a:spLocks noGrp="1"/>
          </p:cNvSpPr>
          <p:nvPr>
            <p:ph type="sldNum" idx="17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281128-730F-4C8B-8CA5-DE1E71B4E11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23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Normative and Descriptive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Theory vs. Practice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Theoretical vs. Empirical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Norms as laws, norms as guidelines, norms as horizon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What kind of laws?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7" name="Picture 5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8" name="PlaceHolder 3"/>
          <p:cNvSpPr>
            <a:spLocks noGrp="1"/>
          </p:cNvSpPr>
          <p:nvPr>
            <p:ph type="sldNum" idx="17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9C20D4-77D2-4D44-8D05-5ADFAEB6F493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24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Normative and Descriptive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Theory vs. Practice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Theoretical vs. Empirical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Norms as laws, norms as guidelines, norms as horizon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Rational ≠ Right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1" name="Picture 19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PlaceHolder 3"/>
          <p:cNvSpPr>
            <a:spLocks noGrp="1"/>
          </p:cNvSpPr>
          <p:nvPr>
            <p:ph type="sldNum" idx="17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51E90D-CE39-4E9A-B2CF-6E7DD53993BA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3345120" y="26352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What is probability?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4" name="Picture 2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PlaceHolder 2"/>
          <p:cNvSpPr>
            <a:spLocks noGrp="1"/>
          </p:cNvSpPr>
          <p:nvPr>
            <p:ph type="sldNum" idx="17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93A6CC-ED99-4624-976F-553F7543F0E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320000" y="27000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7" name="Picture 2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8" name="PlaceHolder 2"/>
          <p:cNvSpPr>
            <a:spLocks noGrp="1"/>
          </p:cNvSpPr>
          <p:nvPr>
            <p:ph type="sldNum" idx="17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6E3795-3A59-4A11-9D45-7CCFCEDDEA5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180000" y="180000"/>
            <a:ext cx="4152240" cy="415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25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1" name="PlaceHolder 1"/>
          <p:cNvSpPr>
            <a:spLocks noGrp="1"/>
          </p:cNvSpPr>
          <p:nvPr>
            <p:ph type="sldNum" idx="17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4930B1-EFFD-4861-B77A-E3972402D696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180000" y="180000"/>
            <a:ext cx="4152240" cy="41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3770280" y="1260000"/>
            <a:ext cx="4507920" cy="563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2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5" name="PlaceHolder 1"/>
          <p:cNvSpPr>
            <a:spLocks noGrp="1"/>
          </p:cNvSpPr>
          <p:nvPr>
            <p:ph type="sldNum" idx="17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8CB6E5-999C-46E1-A255-7A654A6FC18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25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180000" y="180000"/>
            <a:ext cx="4152240" cy="41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3770280" y="1260000"/>
            <a:ext cx="4507920" cy="563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4"/>
          <a:stretch/>
        </p:blipFill>
        <p:spPr>
          <a:xfrm>
            <a:off x="5940000" y="2819520"/>
            <a:ext cx="6250680" cy="402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Who are you? Expectations?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5" name="Picture 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6" name="PlaceHolder 2"/>
          <p:cNvSpPr>
            <a:spLocks noGrp="1"/>
          </p:cNvSpPr>
          <p:nvPr>
            <p:ph type="sldNum" idx="15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B8E357-93CE-40DC-9C4A-188144BF0E7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3768840" y="1769760"/>
            <a:ext cx="5049360" cy="434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Interpretations of probability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Classical (N of favourable cases/ N of possible cases)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1" name="Picture 35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2" name="PlaceHolder 3"/>
          <p:cNvSpPr>
            <a:spLocks noGrp="1"/>
          </p:cNvSpPr>
          <p:nvPr>
            <p:ph type="sldNum" idx="17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09AF3C-E02A-496C-8024-761639EECD6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30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Interpretations of probability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Classical (N of favourable cases/ N of possible cases)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Frequency (N of positive instances / N of trials)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5" name="Picture 2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6" name="PlaceHolder 3"/>
          <p:cNvSpPr>
            <a:spLocks noGrp="1"/>
          </p:cNvSpPr>
          <p:nvPr>
            <p:ph type="sldNum" idx="18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2C3727-0599-406D-8BB5-17679DC5A90C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31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Interpretations of probability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Classical (N of favourable cases/ N of possible cases)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Frequency (N of positive instances / N of trials)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Propensity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9" name="Picture 2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0" name="PlaceHolder 3"/>
          <p:cNvSpPr>
            <a:spLocks noGrp="1"/>
          </p:cNvSpPr>
          <p:nvPr>
            <p:ph type="sldNum" idx="18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FFF9F5-27B7-4679-8A94-591B970A497D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Interpretations of probability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Classical (N of favourable cases/ N of possible cases)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Frequency (N of positive instances / N of trials)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Propensity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Epistemic (subjective)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3" name="Picture 29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4" name="PlaceHolder 3"/>
          <p:cNvSpPr>
            <a:spLocks noGrp="1"/>
          </p:cNvSpPr>
          <p:nvPr>
            <p:ph type="sldNum" idx="18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668C64-7851-4646-9D38-4DA6AD8750A0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33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Interpretations of probability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Classical (N of favourable cases/ N of possible cases)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Frequency (N of positive instances / N of trials)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Propensity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Epistemic (subjective)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Frequentist vs. Bayesian debate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7" name="Picture 45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PlaceHolder 3"/>
          <p:cNvSpPr>
            <a:spLocks noGrp="1"/>
          </p:cNvSpPr>
          <p:nvPr>
            <p:ph type="sldNum" idx="18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D5CF18-7EE9-439B-8039-CA9BA13A76E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34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2085120" y="26352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Ignorance, Risk, Uncertainty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0" name="Picture 3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1" name="PlaceHolder 2"/>
          <p:cNvSpPr>
            <a:spLocks noGrp="1"/>
          </p:cNvSpPr>
          <p:nvPr>
            <p:ph type="sldNum" idx="18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8B9E68-B209-452E-B26F-11DCFA02D110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34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Stances on future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Ignorance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4" name="Picture 3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PlaceHolder 3"/>
          <p:cNvSpPr>
            <a:spLocks noGrp="1"/>
          </p:cNvSpPr>
          <p:nvPr>
            <p:ph type="sldNum" idx="18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73D4CDA-729C-44DB-BC92-BFD9A2BD41B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36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Stances on future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Ignorance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Uncertainty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 and we cannot assign probabilities/ we can only assign subjective probabilities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8" name="Picture 3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9" name="PlaceHolder 3"/>
          <p:cNvSpPr>
            <a:spLocks noGrp="1"/>
          </p:cNvSpPr>
          <p:nvPr>
            <p:ph type="sldNum" idx="18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F13158A-0315-4E7D-A8FD-090678F71165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37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NZ" sz="4400" strike="noStrike" u="none">
                <a:solidFill>
                  <a:srgbClr val="000000"/>
                </a:solidFill>
                <a:uFillTx/>
                <a:latin typeface="Arial"/>
              </a:rPr>
              <a:t>Stances on future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95520" y="2034720"/>
            <a:ext cx="11182680" cy="316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Ignorance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Uncertainty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 and we cannot assign probabilities/ we can only assign subjective probabilities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Risk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: the future is unknown but we can assign frequentist probabilities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2" name="Picture 3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3" name="PlaceHolder 3"/>
          <p:cNvSpPr>
            <a:spLocks noGrp="1"/>
          </p:cNvSpPr>
          <p:nvPr>
            <p:ph type="sldNum" idx="18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81E9D9-F913-453B-B4B3-6E14684A9B31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5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PlaceHolder 2"/>
          <p:cNvSpPr>
            <a:spLocks noGrp="1"/>
          </p:cNvSpPr>
          <p:nvPr>
            <p:ph type="sldNum" idx="18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B4B885-BDDB-4919-B5BF-E3A92E17C746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27" name="Picture 2" descr="Muro tappezzato di palloncini colorati"/>
          <p:cNvPicPr/>
          <p:nvPr/>
        </p:nvPicPr>
        <p:blipFill>
          <a:blip r:embed="rId2"/>
          <a:stretch/>
        </p:blipFill>
        <p:spPr>
          <a:xfrm>
            <a:off x="0" y="2880"/>
            <a:ext cx="12189600" cy="691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PlaceHolder 2"/>
          <p:cNvSpPr>
            <a:spLocks noGrp="1"/>
          </p:cNvSpPr>
          <p:nvPr>
            <p:ph type="sldNum" idx="15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D066A0-611C-47ED-9B33-8069FF70EE27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71" name="Picture 2" descr="Muro tappezzato di palloncini colorati"/>
          <p:cNvPicPr/>
          <p:nvPr/>
        </p:nvPicPr>
        <p:blipFill>
          <a:blip r:embed="rId2"/>
          <a:stretch/>
        </p:blipFill>
        <p:spPr>
          <a:xfrm>
            <a:off x="0" y="2880"/>
            <a:ext cx="12189600" cy="691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0000" y="2455200"/>
            <a:ext cx="1079820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6000" strike="noStrike" u="none">
                <a:solidFill>
                  <a:schemeClr val="dk1"/>
                </a:solidFill>
                <a:uFillTx/>
                <a:latin typeface="Aptos Display"/>
              </a:rPr>
              <a:t>Decision Making under Risk</a:t>
            </a:r>
            <a:endParaRPr b="0" lang="en-NZ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9" name="Picture 2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0" name="PlaceHolder 2"/>
          <p:cNvSpPr>
            <a:spLocks noGrp="1"/>
          </p:cNvSpPr>
          <p:nvPr>
            <p:ph type="sldNum" idx="18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80B645-077D-4CF2-BC4B-7B0F08C897D4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Fermat and Pascal: split the pot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2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PlaceHolder 2"/>
          <p:cNvSpPr>
            <a:spLocks noGrp="1"/>
          </p:cNvSpPr>
          <p:nvPr>
            <p:ph type="sldNum" idx="19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177775-B40A-4D26-AFB4-34EAC2FB5401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1260000" y="1797480"/>
            <a:ext cx="3257640" cy="396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" descr=""/>
          <p:cNvPicPr/>
          <p:nvPr/>
        </p:nvPicPr>
        <p:blipFill>
          <a:blip r:embed="rId3"/>
          <a:stretch/>
        </p:blipFill>
        <p:spPr>
          <a:xfrm>
            <a:off x="7527600" y="1689840"/>
            <a:ext cx="3257280" cy="406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Fermat and Pascal: split the pot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7" name="Picture 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8" name="PlaceHolder 2"/>
          <p:cNvSpPr>
            <a:spLocks noGrp="1"/>
          </p:cNvSpPr>
          <p:nvPr>
            <p:ph type="sldNum" idx="19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00108C-DA6D-4D25-BD55-E39320C8639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1260000" y="1797480"/>
            <a:ext cx="3257640" cy="396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" descr=""/>
          <p:cNvPicPr/>
          <p:nvPr/>
        </p:nvPicPr>
        <p:blipFill>
          <a:blip r:embed="rId3"/>
          <a:stretch/>
        </p:blipFill>
        <p:spPr>
          <a:xfrm>
            <a:off x="7527600" y="1689840"/>
            <a:ext cx="3257280" cy="406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3240000" y="1800000"/>
            <a:ext cx="5398200" cy="898200"/>
          </a:xfrm>
          <a:prstGeom prst="wedgeRectCallout">
            <a:avLst>
              <a:gd name="adj1" fmla="val -40611"/>
              <a:gd name="adj2" fmla="val 165069"/>
            </a:avLst>
          </a:prstGeom>
          <a:solidFill>
            <a:srgbClr val="ffffff">
              <a:alpha val="6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2200" strike="noStrike" u="none">
                <a:solidFill>
                  <a:srgbClr val="000000"/>
                </a:solidFill>
                <a:uFillTx/>
                <a:latin typeface="Arial"/>
              </a:rPr>
              <a:t>The value of future gain is directly proportional to the probability of getting it</a:t>
            </a:r>
            <a:endParaRPr b="0" lang="en-NZ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Expected Value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838080" y="217440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A predicted value of a set of outcomes, calculated as the sum of all possible values each multiplied by the probability of its occurrence.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4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5" name="PlaceHolder 3"/>
          <p:cNvSpPr>
            <a:spLocks noGrp="1"/>
          </p:cNvSpPr>
          <p:nvPr>
            <p:ph type="sldNum" idx="19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EA061F-160E-4378-B245-52536FB017BD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Expected Value: the lemonade kiosk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838080" y="217440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Sunny day: 400€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Cloudy day: 100€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Rainy day: 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Tomorrow: 50% sun, 30% Cloud, 20% Rain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Expected revenue=?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8" name="Picture 3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9" name="PlaceHolder 3"/>
          <p:cNvSpPr>
            <a:spLocks noGrp="1"/>
          </p:cNvSpPr>
          <p:nvPr>
            <p:ph type="sldNum" idx="19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923550-82E0-42C9-8451-E0338266C16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Expected Value: the lemonade kiosk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838080" y="217440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Sunny day: 400€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Cloudy day: 100€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Rainy day: 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Tomorrow: 50% sun, 30% Cloud, 20% Rain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EV=  (0.5 x 400€) + (0.3 x 100€) + (0.2 x 0€) = 230€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2" name="Picture 3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3" name="PlaceHolder 3"/>
          <p:cNvSpPr>
            <a:spLocks noGrp="1"/>
          </p:cNvSpPr>
          <p:nvPr>
            <p:ph type="sldNum" idx="19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2CAB8B-348D-4125-8480-D2619D8A010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Fermat and Pascal: split the pot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5" name="Picture 1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6" name="PlaceHolder 2"/>
          <p:cNvSpPr>
            <a:spLocks noGrp="1"/>
          </p:cNvSpPr>
          <p:nvPr>
            <p:ph type="sldNum" idx="19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7BA337-1D99-4640-8503-25F5EDAD69ED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2"/>
          <a:stretch/>
        </p:blipFill>
        <p:spPr>
          <a:xfrm>
            <a:off x="1260000" y="1797480"/>
            <a:ext cx="3257640" cy="396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3"/>
          <a:stretch/>
        </p:blipFill>
        <p:spPr>
          <a:xfrm>
            <a:off x="7527600" y="1689840"/>
            <a:ext cx="3257280" cy="406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"/>
          <p:cNvSpPr/>
          <p:nvPr/>
        </p:nvSpPr>
        <p:spPr>
          <a:xfrm rot="21586800">
            <a:off x="2520000" y="1802160"/>
            <a:ext cx="6118200" cy="1068120"/>
          </a:xfrm>
          <a:prstGeom prst="wedgeRectCallout">
            <a:avLst>
              <a:gd name="adj1" fmla="val 52842"/>
              <a:gd name="adj2" fmla="val 180976"/>
            </a:avLst>
          </a:prstGeom>
          <a:solidFill>
            <a:srgbClr val="ffffff">
              <a:alpha val="6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2540160" y="1797480"/>
            <a:ext cx="5918040" cy="13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2200" strike="noStrike" u="none">
                <a:solidFill>
                  <a:srgbClr val="000000"/>
                </a:solidFill>
                <a:uFillTx/>
                <a:latin typeface="Arial"/>
              </a:rPr>
              <a:t>What if we don’t consider the game until its </a:t>
            </a:r>
            <a:endParaRPr b="0" lang="en-NZ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200" strike="noStrike" u="none">
                <a:solidFill>
                  <a:srgbClr val="000000"/>
                </a:solidFill>
                <a:uFillTx/>
                <a:latin typeface="Arial"/>
              </a:rPr>
              <a:t>end, but just how useful is for each player to win another round?</a:t>
            </a:r>
            <a:endParaRPr b="0" lang="en-NZ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2985120" y="3600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EU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62" name="Picture 1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3" name="PlaceHolder 2"/>
          <p:cNvSpPr>
            <a:spLocks noGrp="1"/>
          </p:cNvSpPr>
          <p:nvPr>
            <p:ph type="sldNum" idx="19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2ABF3F-A4E4-4DCE-AB72-102ED385DDC5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1432800" y="540000"/>
            <a:ext cx="9725400" cy="665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900000" y="-2448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it-IT" sz="1500" strike="noStrike" u="none">
                <a:solidFill>
                  <a:schemeClr val="dk1"/>
                </a:solidFill>
                <a:uFillTx/>
                <a:latin typeface="Aptos Display"/>
              </a:rPr>
              <a:t>The economics of American lotteries, </a:t>
            </a:r>
            <a:r>
              <a:rPr b="0" i="1" lang="it-IT" sz="1500" strike="noStrike" u="none">
                <a:solidFill>
                  <a:schemeClr val="dk1"/>
                </a:solidFill>
                <a:uFillTx/>
                <a:latin typeface="Aptos Display"/>
              </a:rPr>
              <a:t>The Economist</a:t>
            </a:r>
            <a:r>
              <a:rPr b="0" lang="it-IT" sz="1500" strike="noStrike" u="none">
                <a:solidFill>
                  <a:schemeClr val="dk1"/>
                </a:solidFill>
                <a:uFillTx/>
                <a:latin typeface="Aptos Display"/>
              </a:rPr>
              <a:t>, 02/04/2024</a:t>
            </a:r>
            <a:br>
              <a:rPr sz="1500"/>
            </a:br>
            <a:endParaRPr b="0" lang="en-NZ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66" name="Picture 2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7" name="PlaceHolder 2"/>
          <p:cNvSpPr>
            <a:spLocks noGrp="1"/>
          </p:cNvSpPr>
          <p:nvPr>
            <p:ph type="sldNum" idx="19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85E245-491D-4E6E-94E9-83E5C8E5E645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1845720" y="516960"/>
            <a:ext cx="8952480" cy="596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0" name="Picture 5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1" name="PlaceHolder 2"/>
          <p:cNvSpPr>
            <a:spLocks noGrp="1"/>
          </p:cNvSpPr>
          <p:nvPr>
            <p:ph type="sldNum" idx="19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BB46E4-F700-4B76-9264-BB231E7EC10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72" name="Picture 55" descr="Muro tappezzato di palloncini colorati"/>
          <p:cNvPicPr/>
          <p:nvPr/>
        </p:nvPicPr>
        <p:blipFill>
          <a:blip r:embed="rId2"/>
          <a:stretch/>
        </p:blipFill>
        <p:spPr>
          <a:xfrm>
            <a:off x="0" y="2880"/>
            <a:ext cx="12189600" cy="691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25120" y="24552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6000" strike="noStrike" u="none">
                <a:solidFill>
                  <a:schemeClr val="dk1"/>
                </a:solidFill>
                <a:uFillTx/>
                <a:latin typeface="Aptos Display"/>
              </a:rPr>
              <a:t> </a:t>
            </a:r>
            <a:r>
              <a:rPr b="0" lang="it-IT" sz="6000" strike="noStrike" u="none">
                <a:solidFill>
                  <a:schemeClr val="dk1"/>
                </a:solidFill>
                <a:uFillTx/>
                <a:latin typeface="Aptos Display"/>
              </a:rPr>
              <a:t>Studying Decision Making </a:t>
            </a:r>
            <a:endParaRPr b="0" lang="en-NZ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4" name="PlaceHolder 2"/>
          <p:cNvSpPr>
            <a:spLocks noGrp="1"/>
          </p:cNvSpPr>
          <p:nvPr>
            <p:ph type="sldNum" idx="15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131D88-3AC3-429E-8188-0F1A03452C6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800000" y="17366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Von Neumann - Morgenstern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4" name="Picture 1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5" name="PlaceHolder 2"/>
          <p:cNvSpPr>
            <a:spLocks noGrp="1"/>
          </p:cNvSpPr>
          <p:nvPr>
            <p:ph type="sldNum" idx="19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2E742C-AD16-42E5-808A-B34E2D620203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6" name="PlaceHolder 9"/>
          <p:cNvSpPr/>
          <p:nvPr/>
        </p:nvSpPr>
        <p:spPr>
          <a:xfrm>
            <a:off x="3781080" y="3060000"/>
            <a:ext cx="6298560" cy="12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The axioms of utility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Von Neumann - Morgenstern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658080" y="288000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9" name="Picture 5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PlaceHolder 3"/>
          <p:cNvSpPr>
            <a:spLocks noGrp="1"/>
          </p:cNvSpPr>
          <p:nvPr>
            <p:ph type="sldNum" idx="20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43B42E-18ED-4797-A69A-90C0AC9865A1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2657160" y="1440000"/>
            <a:ext cx="7061040" cy="547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Expected utility hypothesis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2700000" y="3060000"/>
            <a:ext cx="6298560" cy="128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A rational agent maximizes utility.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84" name="Picture 4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5" name="PlaceHolder 3"/>
          <p:cNvSpPr>
            <a:spLocks noGrp="1"/>
          </p:cNvSpPr>
          <p:nvPr>
            <p:ph type="sldNum" idx="20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E70817-A8D4-4896-89F0-E4BD4B8B9192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Von Neumann - Morgenstern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2340000" y="3060000"/>
            <a:ext cx="7199280" cy="128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What do we need to maximise utility?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88" name="Picture 5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9" name="PlaceHolder 3"/>
          <p:cNvSpPr>
            <a:spLocks noGrp="1"/>
          </p:cNvSpPr>
          <p:nvPr>
            <p:ph type="sldNum" idx="20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E4AA4C-CDA1-492C-A870-A61ED220F1B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Axioms to maximize utility 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658080" y="175896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Completeness: every possible outcome is ranked as more preferable, less preferable, or indifferent regarding the others. If L and M are two options, then preferences should be either L ≤ M or L ≥ M ;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2" name="Picture 30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" name="PlaceHolder 3"/>
          <p:cNvSpPr>
            <a:spLocks noGrp="1"/>
          </p:cNvSpPr>
          <p:nvPr>
            <p:ph type="sldNum" idx="20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CC35A9-A60A-4507-BDFA-360E4D69133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Axioms to maximize utility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58080" y="175896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Transitivity: this ranking must respect the relative order of preference. If L ≥ M and M ≥ N, then L ≥ N ;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6" name="Picture 3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7" name="PlaceHolder 3"/>
          <p:cNvSpPr>
            <a:spLocks noGrp="1"/>
          </p:cNvSpPr>
          <p:nvPr>
            <p:ph type="sldNum" idx="20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0D1313-14AE-4B61-87B9-8BD89058EEB2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Axioms to maximize utility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58080" y="175896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Continuity: there are middle points in the ranking. Suppose L ≥ M, M ≥ N, and L ≥ N. Then, if we devise a lottery that gives you L with a probability p and N with a probability (1-p), there exists a value of p that makes the choice of playing the lottery indifferent to the choice of getting M with certainty ;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0" name="Picture 39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1" name="PlaceHolder 3"/>
          <p:cNvSpPr>
            <a:spLocks noGrp="1"/>
          </p:cNvSpPr>
          <p:nvPr>
            <p:ph type="sldNum" idx="20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9A6721-C7B3-4AB2-9423-E9633C4C7EF2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Axioms to maximize utility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658080" y="1758960"/>
            <a:ext cx="11220120" cy="41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trike="noStrike" u="none">
                <a:solidFill>
                  <a:srgbClr val="000000"/>
                </a:solidFill>
                <a:uFillTx/>
                <a:latin typeface="Arial"/>
              </a:rPr>
              <a:t>Independence: the relative ranking of two outcomes is not affected by the presence of a third alternative. Suppose we rank L ≥ M; this ordering remains the same even when we introduce a third outcome N.</a:t>
            </a:r>
            <a:endParaRPr b="0" lang="en-NZ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4" name="Picture 40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5" name="PlaceHolder 3"/>
          <p:cNvSpPr>
            <a:spLocks noGrp="1"/>
          </p:cNvSpPr>
          <p:nvPr>
            <p:ph type="sldNum" idx="20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D3B9B1-7689-4857-B445-F091CC1BAE9B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7" name="Picture 41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8" name="PlaceHolder 2"/>
          <p:cNvSpPr>
            <a:spLocks noGrp="1"/>
          </p:cNvSpPr>
          <p:nvPr>
            <p:ph type="sldNum" idx="20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52B640-474D-4A62-9E40-94FDBEB9A2B7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1738080" y="1758960"/>
            <a:ext cx="3120120" cy="417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0" name=""/>
          <p:cNvSpPr/>
          <p:nvPr/>
        </p:nvSpPr>
        <p:spPr>
          <a:xfrm>
            <a:off x="5580000" y="3453840"/>
            <a:ext cx="5382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6900120" y="1689840"/>
            <a:ext cx="3178080" cy="422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3" name="Picture 4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4" name="PlaceHolder 2"/>
          <p:cNvSpPr>
            <a:spLocks noGrp="1"/>
          </p:cNvSpPr>
          <p:nvPr>
            <p:ph type="sldNum" idx="20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4FCDEE-9466-4246-8FD1-4F8FB695F3AA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5" name=""/>
          <p:cNvSpPr/>
          <p:nvPr/>
        </p:nvSpPr>
        <p:spPr>
          <a:xfrm>
            <a:off x="5580000" y="3453840"/>
            <a:ext cx="5382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1620000" y="1689840"/>
            <a:ext cx="3178080" cy="422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" descr=""/>
          <p:cNvPicPr/>
          <p:nvPr/>
        </p:nvPicPr>
        <p:blipFill>
          <a:blip r:embed="rId3"/>
          <a:stretch/>
        </p:blipFill>
        <p:spPr>
          <a:xfrm>
            <a:off x="7200000" y="1584720"/>
            <a:ext cx="3143160" cy="4353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IT STARTED WITH PLAY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PlaceHolder 2"/>
          <p:cNvSpPr>
            <a:spLocks noGrp="1"/>
          </p:cNvSpPr>
          <p:nvPr>
            <p:ph type="sldNum" idx="15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9EBEAB-727E-4F9F-8CCE-9F3A1F970604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78080" y="1408320"/>
            <a:ext cx="5716800" cy="470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9" name="Picture 43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0" name="PlaceHolder 2"/>
          <p:cNvSpPr>
            <a:spLocks noGrp="1"/>
          </p:cNvSpPr>
          <p:nvPr>
            <p:ph type="sldNum" idx="20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F85DE9-32D5-463F-B357-F828FF47DCD8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1" name=""/>
          <p:cNvSpPr/>
          <p:nvPr/>
        </p:nvSpPr>
        <p:spPr>
          <a:xfrm>
            <a:off x="5580000" y="3453840"/>
            <a:ext cx="5382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7200000" y="1584720"/>
            <a:ext cx="3143160" cy="435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1738080" y="1758960"/>
            <a:ext cx="3120120" cy="417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4" name=""/>
          <p:cNvSpPr/>
          <p:nvPr/>
        </p:nvSpPr>
        <p:spPr>
          <a:xfrm>
            <a:off x="360000" y="3420000"/>
            <a:ext cx="13262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1800" strike="noStrike" u="none">
                <a:solidFill>
                  <a:srgbClr val="000000"/>
                </a:solidFill>
                <a:uFillTx/>
                <a:latin typeface="Arial"/>
              </a:rPr>
              <a:t>Transitivity:</a:t>
            </a: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6" name="Picture 4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7" name="PlaceHolder 2"/>
          <p:cNvSpPr>
            <a:spLocks noGrp="1"/>
          </p:cNvSpPr>
          <p:nvPr>
            <p:ph type="sldNum" idx="21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4215FE-D642-4877-9BCB-A35D879B3995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8" name=""/>
          <p:cNvSpPr/>
          <p:nvPr/>
        </p:nvSpPr>
        <p:spPr>
          <a:xfrm>
            <a:off x="276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3301920" y="2129040"/>
            <a:ext cx="2158200" cy="298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3"/>
          <a:stretch/>
        </p:blipFill>
        <p:spPr>
          <a:xfrm>
            <a:off x="6361920" y="2023920"/>
            <a:ext cx="2233440" cy="309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4"/>
          <a:stretch/>
        </p:blipFill>
        <p:spPr>
          <a:xfrm>
            <a:off x="540000" y="2129040"/>
            <a:ext cx="2040120" cy="30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" name=""/>
          <p:cNvSpPr/>
          <p:nvPr/>
        </p:nvSpPr>
        <p:spPr>
          <a:xfrm>
            <a:off x="564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870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5"/>
          <a:stretch/>
        </p:blipFill>
        <p:spPr>
          <a:xfrm>
            <a:off x="9540000" y="2059200"/>
            <a:ext cx="2040120" cy="3089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6" name="Picture 4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7" name="PlaceHolder 2"/>
          <p:cNvSpPr>
            <a:spLocks noGrp="1"/>
          </p:cNvSpPr>
          <p:nvPr>
            <p:ph type="sldNum" idx="21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67491F-516C-4644-AE20-5CE3304E2063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8" name=""/>
          <p:cNvSpPr/>
          <p:nvPr/>
        </p:nvSpPr>
        <p:spPr>
          <a:xfrm>
            <a:off x="276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3301920" y="2129040"/>
            <a:ext cx="2158200" cy="298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0" name="" descr=""/>
          <p:cNvPicPr/>
          <p:nvPr/>
        </p:nvPicPr>
        <p:blipFill>
          <a:blip r:embed="rId3"/>
          <a:stretch/>
        </p:blipFill>
        <p:spPr>
          <a:xfrm>
            <a:off x="6361920" y="2023920"/>
            <a:ext cx="2233440" cy="309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" descr=""/>
          <p:cNvPicPr/>
          <p:nvPr/>
        </p:nvPicPr>
        <p:blipFill>
          <a:blip r:embed="rId4"/>
          <a:stretch/>
        </p:blipFill>
        <p:spPr>
          <a:xfrm>
            <a:off x="540000" y="2129040"/>
            <a:ext cx="2040120" cy="30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2" name=""/>
          <p:cNvSpPr/>
          <p:nvPr/>
        </p:nvSpPr>
        <p:spPr>
          <a:xfrm>
            <a:off x="564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870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5"/>
          <a:stretch/>
        </p:blipFill>
        <p:spPr>
          <a:xfrm>
            <a:off x="9540000" y="2059200"/>
            <a:ext cx="2040120" cy="30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"/>
          <p:cNvSpPr/>
          <p:nvPr/>
        </p:nvSpPr>
        <p:spPr>
          <a:xfrm>
            <a:off x="10260000" y="5400000"/>
            <a:ext cx="51804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6840000" y="5400000"/>
            <a:ext cx="143892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C-1€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7" name=""/>
          <p:cNvSpPr/>
          <p:nvPr/>
        </p:nvSpPr>
        <p:spPr>
          <a:xfrm>
            <a:off x="3780000" y="5400000"/>
            <a:ext cx="141804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V-2€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900000" y="5400000"/>
            <a:ext cx="125892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S-3€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 flipH="1">
            <a:off x="8460000" y="57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 flipH="1">
            <a:off x="5040000" y="57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 flipH="1">
            <a:off x="2340000" y="5760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Why follow the axioms? Dutch Book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53" name="Picture 6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4" name="PlaceHolder 2"/>
          <p:cNvSpPr>
            <a:spLocks noGrp="1"/>
          </p:cNvSpPr>
          <p:nvPr>
            <p:ph type="sldNum" idx="21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E7CBAB-A193-4576-B70B-770AFD3D398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5" name=""/>
          <p:cNvSpPr/>
          <p:nvPr/>
        </p:nvSpPr>
        <p:spPr>
          <a:xfrm>
            <a:off x="276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301920" y="2129040"/>
            <a:ext cx="2158200" cy="298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6361920" y="2023920"/>
            <a:ext cx="2233440" cy="309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540000" y="2129040"/>
            <a:ext cx="2040120" cy="30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564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8701920" y="3139200"/>
            <a:ext cx="5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200" strike="noStrike" u="none">
                <a:solidFill>
                  <a:srgbClr val="000000"/>
                </a:solidFill>
                <a:uFillTx/>
                <a:latin typeface="Arial"/>
              </a:rPr>
              <a:t>&gt;</a:t>
            </a:r>
            <a:endParaRPr b="0" lang="en-NZ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5"/>
          <a:stretch/>
        </p:blipFill>
        <p:spPr>
          <a:xfrm>
            <a:off x="9540000" y="2059200"/>
            <a:ext cx="2040120" cy="308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" name=""/>
          <p:cNvSpPr/>
          <p:nvPr/>
        </p:nvSpPr>
        <p:spPr>
          <a:xfrm>
            <a:off x="10260000" y="5400000"/>
            <a:ext cx="51804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6840000" y="5400000"/>
            <a:ext cx="143892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C-1€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3780000" y="5400000"/>
            <a:ext cx="141804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V-2€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900000" y="5400000"/>
            <a:ext cx="1258920" cy="65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NZ" sz="4000" strike="noStrike" u="none">
                <a:solidFill>
                  <a:srgbClr val="000000"/>
                </a:solidFill>
                <a:uFillTx/>
                <a:latin typeface="Arial"/>
              </a:rPr>
              <a:t>S-3€</a:t>
            </a:r>
            <a:endParaRPr b="0" lang="en-NZ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 flipH="1">
            <a:off x="8460000" y="57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 flipH="1">
            <a:off x="5040000" y="57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 flipH="1">
            <a:off x="2340000" y="5760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900000" y="5400000"/>
            <a:ext cx="1258920" cy="718920"/>
          </a:xfrm>
          <a:prstGeom prst="ellipse">
            <a:avLst/>
          </a:prstGeom>
          <a:solidFill>
            <a:srgbClr val="ffffff">
              <a:alpha val="9000"/>
            </a:srgb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9900000" y="5400000"/>
            <a:ext cx="1258920" cy="718920"/>
          </a:xfrm>
          <a:prstGeom prst="ellipse">
            <a:avLst/>
          </a:prstGeom>
          <a:solidFill>
            <a:srgbClr val="ffffff">
              <a:alpha val="9000"/>
            </a:srgb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St. Petersburg, Allais, Ellsberg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838080" y="2671920"/>
            <a:ext cx="10513080" cy="368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73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4" name="PlaceHolder 3"/>
          <p:cNvSpPr>
            <a:spLocks noGrp="1"/>
          </p:cNvSpPr>
          <p:nvPr>
            <p:ph type="sldNum" idx="21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E60360-CDD9-40EB-B8C6-7D31C0047110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6" name="PlaceHolder 1"/>
          <p:cNvSpPr>
            <a:spLocks noGrp="1"/>
          </p:cNvSpPr>
          <p:nvPr>
            <p:ph type="sldNum" idx="21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FDAE81-4D04-449D-B6F2-BDC2DA2B760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title"/>
          </p:nvPr>
        </p:nvSpPr>
        <p:spPr>
          <a:xfrm>
            <a:off x="582840" y="34380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2"/>
          <a:stretch/>
        </p:blipFill>
        <p:spPr>
          <a:xfrm>
            <a:off x="1265400" y="343800"/>
            <a:ext cx="9533160" cy="5791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Rank the bets!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838080" y="23097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Bet X: get 100€ if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white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 is drawn from urn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A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, 0€ otherwise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Bet Y: get 100€ if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black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 is drawn from urn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A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, 0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€ otherwise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Bet W: get 100€ if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white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 is drawn from urn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, 0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€ otherwise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Bet Z: get 100€ if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black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 is drawn from urn 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B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, 0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€ otherwise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81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2" name="PlaceHolder 3"/>
          <p:cNvSpPr>
            <a:spLocks noGrp="1"/>
          </p:cNvSpPr>
          <p:nvPr>
            <p:ph type="sldNum" idx="21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4528FC-E2D3-4CFA-9301-C81B0A4DCAB6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38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icture 50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PlaceHolder 1"/>
          <p:cNvSpPr>
            <a:spLocks noGrp="1"/>
          </p:cNvSpPr>
          <p:nvPr>
            <p:ph type="sldNum" idx="21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AA12C4-320C-4223-8CBB-D2EB89DC4BFC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2"/>
          <a:stretch/>
        </p:blipFill>
        <p:spPr>
          <a:xfrm>
            <a:off x="28080" y="899640"/>
            <a:ext cx="12191400" cy="508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Ellsberg paradox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838080" y="184788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  <a:ea typeface="Microsoft YaHei"/>
              </a:rPr>
              <a:t>There is experimental evidence of preference to certainty; however, c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hoice between X and Y is indifferent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Experimental evidence show that X is preferred to W and at the same time  Y is preferred to Z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PARADOX! If X (Y) is ranked before Y (X), Z (W) </a:t>
            </a:r>
            <a:r>
              <a:rPr b="1" lang="it-IT" sz="2800" strike="noStrike" u="none">
                <a:solidFill>
                  <a:schemeClr val="dk1"/>
                </a:solidFill>
                <a:uFillTx/>
                <a:latin typeface="Aptos"/>
              </a:rPr>
              <a:t>must</a:t>
            </a: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 be ranked before Y (X).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88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9" name="PlaceHolder 3"/>
          <p:cNvSpPr>
            <a:spLocks noGrp="1"/>
          </p:cNvSpPr>
          <p:nvPr>
            <p:ph type="sldNum" idx="21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5B76EB-0AF3-4A9E-AAB2-7FC8FFF0D5F1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Ellsberg paradox today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2160000" y="270000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it-IT" sz="2800" strike="noStrike" u="none">
                <a:solidFill>
                  <a:schemeClr val="dk1"/>
                </a:solidFill>
                <a:uFillTx/>
                <a:latin typeface="Aptos"/>
              </a:rPr>
              <a:t>A clash between frequentist and epistemic interpretation of probability!</a:t>
            </a: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NZ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2" name="Picture 5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3" name="PlaceHolder 3"/>
          <p:cNvSpPr>
            <a:spLocks noGrp="1"/>
          </p:cNvSpPr>
          <p:nvPr>
            <p:ph type="sldNum" idx="21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109808-89B8-4C7B-B308-6134F7E09930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IT STARTED WITH PLAY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0" name="Picture 8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PlaceHolder 2"/>
          <p:cNvSpPr>
            <a:spLocks noGrp="1"/>
          </p:cNvSpPr>
          <p:nvPr>
            <p:ph type="sldNum" idx="15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A9EEF6-6FBF-44AC-87AC-462DC75689B0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478080" y="1408320"/>
            <a:ext cx="5716800" cy="470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2160000" y="1360080"/>
            <a:ext cx="4757760" cy="475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2635920"/>
            <a:ext cx="1151892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Decoy pricing (asimmetric dominance)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5" name="Picture 57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6" name="PlaceHolder 2"/>
          <p:cNvSpPr>
            <a:spLocks noGrp="1"/>
          </p:cNvSpPr>
          <p:nvPr>
            <p:ph type="sldNum" idx="21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84F97C-D4CE-4741-B4A8-038AEBB1B2F7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8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9" name="PlaceHolder 2"/>
          <p:cNvSpPr>
            <a:spLocks noGrp="1"/>
          </p:cNvSpPr>
          <p:nvPr>
            <p:ph type="sldNum" idx="22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5FB7FA-D755-4D5E-9681-06A5B727788F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1723320" y="455760"/>
            <a:ext cx="9435240" cy="6202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1" name=""/>
          <p:cNvSpPr/>
          <p:nvPr/>
        </p:nvSpPr>
        <p:spPr>
          <a:xfrm>
            <a:off x="4680000" y="360000"/>
            <a:ext cx="3598560" cy="6118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3" name="Picture 49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4" name="PlaceHolder 2"/>
          <p:cNvSpPr>
            <a:spLocks noGrp="1"/>
          </p:cNvSpPr>
          <p:nvPr>
            <p:ph type="sldNum" idx="22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30769A-39DD-42BE-A3B1-FB0B203C0784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05" name="" descr=""/>
          <p:cNvPicPr/>
          <p:nvPr/>
        </p:nvPicPr>
        <p:blipFill>
          <a:blip r:embed="rId2"/>
          <a:stretch/>
        </p:blipFill>
        <p:spPr>
          <a:xfrm>
            <a:off x="1723320" y="455760"/>
            <a:ext cx="9435240" cy="620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7" name="PlaceHolder 1"/>
          <p:cNvSpPr>
            <a:spLocks noGrp="1"/>
          </p:cNvSpPr>
          <p:nvPr>
            <p:ph type="sldNum" idx="22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7171D6-4067-4A62-95DF-9518D87A77D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2"/>
          <a:stretch/>
        </p:blipFill>
        <p:spPr>
          <a:xfrm>
            <a:off x="2520000" y="0"/>
            <a:ext cx="7023240" cy="6845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NZ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0" name="Picture 2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1" name="PlaceHolder 2"/>
          <p:cNvSpPr>
            <a:spLocks noGrp="1"/>
          </p:cNvSpPr>
          <p:nvPr>
            <p:ph type="sldNum" idx="22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87A51A-65C2-4D04-A33F-1E8833EF5219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&lt;number&gt;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12" name="Picture 2" descr="Muro tappezzato di palloncini colorati"/>
          <p:cNvPicPr/>
          <p:nvPr/>
        </p:nvPicPr>
        <p:blipFill>
          <a:blip r:embed="rId2"/>
          <a:stretch/>
        </p:blipFill>
        <p:spPr>
          <a:xfrm>
            <a:off x="0" y="2880"/>
            <a:ext cx="12189600" cy="691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IT STARTED WITH PLAY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5" name="Picture 9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6" name="PlaceHolder 2"/>
          <p:cNvSpPr>
            <a:spLocks noGrp="1"/>
          </p:cNvSpPr>
          <p:nvPr>
            <p:ph type="sldNum" idx="15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BE3AE9-E028-4C97-913E-564D9B9ADDAE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78080" y="1408320"/>
            <a:ext cx="5716800" cy="470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2160000" y="1360080"/>
            <a:ext cx="4757760" cy="475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3654360" y="1260000"/>
            <a:ext cx="8536320" cy="485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4400" strike="noStrike" u="none">
                <a:solidFill>
                  <a:schemeClr val="dk1"/>
                </a:solidFill>
                <a:uFillTx/>
                <a:latin typeface="Aptos Display"/>
              </a:rPr>
              <a:t>IT STARTED WITH PLAY</a:t>
            </a:r>
            <a:endParaRPr b="0" lang="en-NZ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1" name="Picture 10" descr=""/>
          <p:cNvPicPr/>
          <p:nvPr/>
        </p:nvPicPr>
        <p:blipFill>
          <a:blip r:embed="rId1"/>
          <a:srcRect l="0" t="62168" r="0" b="0"/>
          <a:stretch/>
        </p:blipFill>
        <p:spPr>
          <a:xfrm>
            <a:off x="114840" y="6176880"/>
            <a:ext cx="1870560" cy="5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" name="PlaceHolder 2"/>
          <p:cNvSpPr>
            <a:spLocks noGrp="1"/>
          </p:cNvSpPr>
          <p:nvPr>
            <p:ph type="sldNum" idx="15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t-IT" sz="2000" strike="noStrike" u="none">
                <a:solidFill>
                  <a:schemeClr val="dk1"/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DC6A89-9726-4042-B4E7-84BC161A5172}" type="slidenum">
              <a:rPr b="0" lang="it-IT" sz="2000" strike="noStrike" u="none">
                <a:solidFill>
                  <a:schemeClr val="dk1"/>
                </a:solidFill>
                <a:uFillTx/>
                <a:latin typeface="Aptos"/>
              </a:rPr>
              <a:t>2</a:t>
            </a:fld>
            <a:endParaRPr b="0" lang="en-NZ" sz="2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478080" y="1408320"/>
            <a:ext cx="5716800" cy="470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2160000" y="1360080"/>
            <a:ext cx="4757760" cy="475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4"/>
          <a:stretch/>
        </p:blipFill>
        <p:spPr>
          <a:xfrm>
            <a:off x="3654360" y="1260000"/>
            <a:ext cx="8536320" cy="48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5"/>
          <a:stretch/>
        </p:blipFill>
        <p:spPr>
          <a:xfrm>
            <a:off x="2261520" y="1260000"/>
            <a:ext cx="8176320" cy="485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Application>LibreOffice/24.8.4.2$Windows_X86_64 LibreOffice_project/bb3cfa12c7b1bf994ecc5649a80400d06cd71002</Application>
  <AppVersion>15.0000</AppVersion>
  <Words>2112</Words>
  <Paragraphs>260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2025-01-04T16:45:26Z</dcterms:created>
  <dc:creator>Francesco Nappo</dc:creator>
  <dc:description/>
  <dc:language>en-NZ</dc:language>
  <cp:lastModifiedBy/>
  <dcterms:modified xsi:type="dcterms:W3CDTF">2025-02-23T15:13:56Z</dcterms:modified>
  <cp:revision>76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46</vt:i4>
  </property>
</Properties>
</file>